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7" r:id="rId1"/>
    <p:sldMasterId id="2147483798" r:id="rId2"/>
    <p:sldMasterId id="2147483799" r:id="rId3"/>
    <p:sldMasterId id="2147483802" r:id="rId4"/>
  </p:sldMasterIdLst>
  <p:notesMasterIdLst>
    <p:notesMasterId r:id="rId40"/>
  </p:notesMasterIdLst>
  <p:sldIdLst>
    <p:sldId id="361" r:id="rId5"/>
    <p:sldId id="257" r:id="rId6"/>
    <p:sldId id="262" r:id="rId7"/>
    <p:sldId id="263" r:id="rId8"/>
    <p:sldId id="265" r:id="rId9"/>
    <p:sldId id="266" r:id="rId10"/>
    <p:sldId id="267" r:id="rId11"/>
    <p:sldId id="268" r:id="rId12"/>
    <p:sldId id="270" r:id="rId13"/>
    <p:sldId id="271" r:id="rId14"/>
    <p:sldId id="272" r:id="rId15"/>
    <p:sldId id="274" r:id="rId16"/>
    <p:sldId id="275" r:id="rId17"/>
    <p:sldId id="276" r:id="rId18"/>
    <p:sldId id="278" r:id="rId19"/>
    <p:sldId id="283" r:id="rId20"/>
    <p:sldId id="284" r:id="rId21"/>
    <p:sldId id="285" r:id="rId22"/>
    <p:sldId id="286" r:id="rId23"/>
    <p:sldId id="287" r:id="rId24"/>
    <p:sldId id="288" r:id="rId25"/>
    <p:sldId id="289" r:id="rId26"/>
    <p:sldId id="291" r:id="rId27"/>
    <p:sldId id="292" r:id="rId28"/>
    <p:sldId id="293" r:id="rId29"/>
    <p:sldId id="295" r:id="rId30"/>
    <p:sldId id="297" r:id="rId31"/>
    <p:sldId id="298" r:id="rId32"/>
    <p:sldId id="299" r:id="rId33"/>
    <p:sldId id="279" r:id="rId34"/>
    <p:sldId id="280" r:id="rId35"/>
    <p:sldId id="281" r:id="rId36"/>
    <p:sldId id="302" r:id="rId37"/>
    <p:sldId id="305" r:id="rId38"/>
    <p:sldId id="306" r:id="rId39"/>
  </p:sldIdLst>
  <p:sldSz cx="9144000" cy="5143500" type="screen16x9"/>
  <p:notesSz cx="6858000" cy="9144000"/>
  <p:embeddedFontLst>
    <p:embeddedFont>
      <p:font typeface="Anton" pitchFamily="2" charset="0"/>
      <p:regular r:id="rId41"/>
    </p:embeddedFont>
    <p:embeddedFont>
      <p:font typeface="DM Sans" pitchFamily="2" charset="0"/>
      <p:regular r:id="rId42"/>
      <p:bold r:id="rId43"/>
      <p:italic r:id="rId44"/>
      <p:boldItalic r:id="rId45"/>
    </p:embeddedFont>
    <p:embeddedFont>
      <p:font typeface="Helvetica Neue Light" panose="020B060402020202020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4.fntdata"/><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20" Type="http://schemas.openxmlformats.org/officeDocument/2006/relationships/slide" Target="slides/slide16.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2128dbe8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12128dbe83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24cbfe83dc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g124cbfe83dc_1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24cbfe83dc_1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5" name="Google Shape;645;g124cbfe83dc_1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251d8506b2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251d8506b2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20b44b0dae_0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g120b44b0dae_0_1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24cbfe83dc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5" name="Google Shape;675;g124cbfe83dc_1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251d8506b2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251d8506b2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24cbfe83dc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1" name="Google Shape;731;g124cbfe83dc_1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latin typeface="DM Sans"/>
                <a:ea typeface="DM Sans"/>
                <a:cs typeface="DM Sans"/>
                <a:sym typeface="DM Sans"/>
              </a:rPr>
              <a:t>¿Es obligatorio aprender cada nueva implementación para mantenerse en el mundo laboral? </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¡No! Las nuevas funcionalidades van surgiendo con ideas de aplicación puntuales para ciertas tareas, si tratamos de aprender todo lo que va saliendo, terminaremos con un repertorio de funciones que podríamos no utilizar nunca.</a:t>
            </a:r>
            <a:endParaRPr>
              <a:latin typeface="DM Sans"/>
              <a:ea typeface="DM Sans"/>
              <a:cs typeface="DM Sans"/>
              <a:sym typeface="DM Sans"/>
            </a:endParaRPr>
          </a:p>
          <a:p>
            <a:pPr marL="0" lvl="0" indent="0" algn="l" rtl="0">
              <a:lnSpc>
                <a:spcPct val="100000"/>
              </a:lnSpc>
              <a:spcBef>
                <a:spcPts val="0"/>
              </a:spcBef>
              <a:spcAft>
                <a:spcPts val="0"/>
              </a:spcAft>
              <a:buNone/>
            </a:pPr>
            <a:r>
              <a:rPr lang="es">
                <a:latin typeface="DM Sans"/>
                <a:ea typeface="DM Sans"/>
                <a:cs typeface="DM Sans"/>
                <a:sym typeface="DM Sans"/>
              </a:rPr>
              <a:t>¿El uso de una nueva implementación implica el reemplazo de lo viejo? </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Algunas implementaciones pueden sustituir un proceso más complejo y por lo tanto ser más sencillo de resolver, en estos casos sí sería bueno reemplazarlo, sin embargo, recordemos que las implementaciones “más viejas” permiten en ocasiones más libertad en la operación y, por lo tanto, ser más útiles que “lo nuevo” en ciertas tareas.</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124cbfe83dc_1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0" name="Google Shape;740;g124cbfe83dc_1_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1245d6b95a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1245d6b95a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24cbfe83dc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2" name="Google Shape;752;g124cbfe83dc_1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20b44b0dae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20b44b0dae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24cbfe83dc_1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7" name="Google Shape;757;g124cbfe83dc_1_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265b4c4a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5" name="Google Shape;765;g1265b4c4a9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1265b4c4a9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1265b4c4a9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¡Cuidado! Recuerda que estamos trabajando con módulos, para ello, si deseas replicar el código, tener éste dentro de una carpeta y especificar “type: ‘module’” dentro del package.json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1b559d6c06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1b559d6c06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24cbfe83dc_1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4" name="Google Shape;794;g124cbfe83dc_1_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124cbfe83dc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9" name="Google Shape;799;g124cbfe83dc_1_2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1b559d6c06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11b559d6c06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da398d599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8" name="Google Shape;838;g1da398d5995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da398d599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3" name="Google Shape;843;g1da398d5995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dirty="0">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dirty="0">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da398d599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da398d599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20b44b0dae_0_1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24cbfe83dc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g124cbfe83dc_1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7839440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4cbfe83dc_1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g124cbfe83dc_1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18732707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4cbfe83dc_1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4cbfe83dc_1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6946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0b44b0dae_0_1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7" name="Google Shape;887;g120b44b0dae_0_1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20b44b0dae_0_1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3" name="Google Shape;903;g120b44b0dae_0_1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20b44b0dae_0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g120b44b0dae_0_1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251d8506b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251d8506b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1af22068b0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g11af22068b0_1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1af22068b0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g11af22068b0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27c75c94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g127c75c94d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24cbfe83dc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6" name="Google Shape;616;g124cbfe83dc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251d8506b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251d8506b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16"/>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0" name="Google Shape;60;p16"/>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1" name="Google Shape;61;p16"/>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2" name="Google Shape;62;p16"/>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16"/>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66;p16"/>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7" name="Google Shape;67;p16"/>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8" name="Google Shape;68;p16"/>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9" name="Google Shape;69;p16"/>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16"/>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16"/>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4" name="Google Shape;74;p16"/>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5" name="Google Shape;75;p16"/>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6" name="Google Shape;76;p16"/>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22"/>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6000">
                <a:solidFill>
                  <a:srgbClr val="E8E7E3"/>
                </a:solidFill>
              </a:rPr>
              <a:t>☕ </a:t>
            </a:r>
            <a:endParaRPr sz="6000">
              <a:solidFill>
                <a:srgbClr val="E8E7E3"/>
              </a:solidFill>
            </a:endParaRPr>
          </a:p>
          <a:p>
            <a:pPr marL="0" lvl="0" indent="0" algn="ctr" rtl="0">
              <a:spcBef>
                <a:spcPts val="0"/>
              </a:spcBef>
              <a:spcAft>
                <a:spcPts val="0"/>
              </a:spcAft>
              <a:buNone/>
            </a:pPr>
            <a:r>
              <a:rPr lang="es"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4" name="Google Shape;104;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5" name="Google Shape;10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8" name="Google Shape;108;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2" name="Google Shape;112;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3" name="Google Shape;113;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14"/>
        <p:cNvGrpSpPr/>
        <p:nvPr/>
      </p:nvGrpSpPr>
      <p:grpSpPr>
        <a:xfrm>
          <a:off x="0" y="0"/>
          <a:ext cx="0" cy="0"/>
          <a:chOff x="0" y="0"/>
          <a:chExt cx="0" cy="0"/>
        </a:xfrm>
      </p:grpSpPr>
      <p:sp>
        <p:nvSpPr>
          <p:cNvPr id="115" name="Google Shape;115;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6" name="Google Shape;116;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7" name="Google Shape;11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0" name="Google Shape;12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1" name="Google Shape;12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4" name="Google Shape;124;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5" name="Google Shape;12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126"/>
        <p:cNvGrpSpPr/>
        <p:nvPr/>
      </p:nvGrpSpPr>
      <p:grpSpPr>
        <a:xfrm>
          <a:off x="0" y="0"/>
          <a:ext cx="0" cy="0"/>
          <a:chOff x="0" y="0"/>
          <a:chExt cx="0" cy="0"/>
        </a:xfrm>
      </p:grpSpPr>
      <p:sp>
        <p:nvSpPr>
          <p:cNvPr id="127" name="Google Shape;127;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8" name="Google Shape;128;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9" name="Google Shape;12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6" name="Google Shape;136;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7" name="Google Shape;137;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138"/>
        <p:cNvGrpSpPr/>
        <p:nvPr/>
      </p:nvGrpSpPr>
      <p:grpSpPr>
        <a:xfrm>
          <a:off x="0" y="0"/>
          <a:ext cx="0" cy="0"/>
          <a:chOff x="0" y="0"/>
          <a:chExt cx="0" cy="0"/>
        </a:xfrm>
      </p:grpSpPr>
      <p:sp>
        <p:nvSpPr>
          <p:cNvPr id="139" name="Google Shape;139;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0" name="Google Shape;140;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41" name="Google Shape;141;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142"/>
        <p:cNvGrpSpPr/>
        <p:nvPr/>
      </p:nvGrpSpPr>
      <p:grpSpPr>
        <a:xfrm>
          <a:off x="0" y="0"/>
          <a:ext cx="0" cy="0"/>
          <a:chOff x="0" y="0"/>
          <a:chExt cx="0" cy="0"/>
        </a:xfrm>
      </p:grpSpPr>
      <p:sp>
        <p:nvSpPr>
          <p:cNvPr id="143" name="Google Shape;143;p3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4" name="Google Shape;144;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5" name="Google Shape;14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46"/>
        <p:cNvGrpSpPr/>
        <p:nvPr/>
      </p:nvGrpSpPr>
      <p:grpSpPr>
        <a:xfrm>
          <a:off x="0" y="0"/>
          <a:ext cx="0" cy="0"/>
          <a:chOff x="0" y="0"/>
          <a:chExt cx="0" cy="0"/>
        </a:xfrm>
      </p:grpSpPr>
      <p:sp>
        <p:nvSpPr>
          <p:cNvPr id="147" name="Google Shape;14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8" name="Google Shape;14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150"/>
        <p:cNvGrpSpPr/>
        <p:nvPr/>
      </p:nvGrpSpPr>
      <p:grpSpPr>
        <a:xfrm>
          <a:off x="0" y="0"/>
          <a:ext cx="0" cy="0"/>
          <a:chOff x="0" y="0"/>
          <a:chExt cx="0" cy="0"/>
        </a:xfrm>
      </p:grpSpPr>
      <p:sp>
        <p:nvSpPr>
          <p:cNvPr id="151" name="Google Shape;151;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2" name="Google Shape;152;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3" name="Google Shape;153;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154"/>
        <p:cNvGrpSpPr/>
        <p:nvPr/>
      </p:nvGrpSpPr>
      <p:grpSpPr>
        <a:xfrm>
          <a:off x="0" y="0"/>
          <a:ext cx="0" cy="0"/>
          <a:chOff x="0" y="0"/>
          <a:chExt cx="0" cy="0"/>
        </a:xfrm>
      </p:grpSpPr>
      <p:sp>
        <p:nvSpPr>
          <p:cNvPr id="155" name="Google Shape;155;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6" name="Google Shape;156;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7" name="Google Shape;15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158"/>
        <p:cNvGrpSpPr/>
        <p:nvPr/>
      </p:nvGrpSpPr>
      <p:grpSpPr>
        <a:xfrm>
          <a:off x="0" y="0"/>
          <a:ext cx="0" cy="0"/>
          <a:chOff x="0" y="0"/>
          <a:chExt cx="0" cy="0"/>
        </a:xfrm>
      </p:grpSpPr>
      <p:sp>
        <p:nvSpPr>
          <p:cNvPr id="159" name="Google Shape;159;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0" name="Google Shape;160;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61" name="Google Shape;161;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162"/>
        <p:cNvGrpSpPr/>
        <p:nvPr/>
      </p:nvGrpSpPr>
      <p:grpSpPr>
        <a:xfrm>
          <a:off x="0" y="0"/>
          <a:ext cx="0" cy="0"/>
          <a:chOff x="0" y="0"/>
          <a:chExt cx="0" cy="0"/>
        </a:xfrm>
      </p:grpSpPr>
      <p:sp>
        <p:nvSpPr>
          <p:cNvPr id="163" name="Google Shape;163;p4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64" name="Google Shape;164;p4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5" name="Google Shape;165;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66"/>
        <p:cNvGrpSpPr/>
        <p:nvPr/>
      </p:nvGrpSpPr>
      <p:grpSpPr>
        <a:xfrm>
          <a:off x="0" y="0"/>
          <a:ext cx="0" cy="0"/>
          <a:chOff x="0" y="0"/>
          <a:chExt cx="0" cy="0"/>
        </a:xfrm>
      </p:grpSpPr>
      <p:sp>
        <p:nvSpPr>
          <p:cNvPr id="167" name="Google Shape;167;p4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8" name="Google Shape;168;p4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9" name="Google Shape;169;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170"/>
        <p:cNvGrpSpPr/>
        <p:nvPr/>
      </p:nvGrpSpPr>
      <p:grpSpPr>
        <a:xfrm>
          <a:off x="0" y="0"/>
          <a:ext cx="0" cy="0"/>
          <a:chOff x="0" y="0"/>
          <a:chExt cx="0" cy="0"/>
        </a:xfrm>
      </p:grpSpPr>
      <p:sp>
        <p:nvSpPr>
          <p:cNvPr id="171" name="Google Shape;171;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 name="Google Shape;172;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3" name="Google Shape;173;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174"/>
        <p:cNvGrpSpPr/>
        <p:nvPr/>
      </p:nvGrpSpPr>
      <p:grpSpPr>
        <a:xfrm>
          <a:off x="0" y="0"/>
          <a:ext cx="0" cy="0"/>
          <a:chOff x="0" y="0"/>
          <a:chExt cx="0" cy="0"/>
        </a:xfrm>
      </p:grpSpPr>
      <p:sp>
        <p:nvSpPr>
          <p:cNvPr id="175" name="Google Shape;175;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6" name="Google Shape;176;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7" name="Google Shape;177;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25"/>
        <p:cNvGrpSpPr/>
        <p:nvPr/>
      </p:nvGrpSpPr>
      <p:grpSpPr>
        <a:xfrm>
          <a:off x="0" y="0"/>
          <a:ext cx="0" cy="0"/>
          <a:chOff x="0" y="0"/>
          <a:chExt cx="0" cy="0"/>
        </a:xfrm>
      </p:grpSpPr>
      <p:pic>
        <p:nvPicPr>
          <p:cNvPr id="226" name="Google Shape;226;p66"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27"/>
        <p:cNvGrpSpPr/>
        <p:nvPr/>
      </p:nvGrpSpPr>
      <p:grpSpPr>
        <a:xfrm>
          <a:off x="0" y="0"/>
          <a:ext cx="0" cy="0"/>
          <a:chOff x="0" y="0"/>
          <a:chExt cx="0" cy="0"/>
        </a:xfrm>
      </p:grpSpPr>
      <p:sp>
        <p:nvSpPr>
          <p:cNvPr id="228" name="Google Shape;228;p6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9" name="Google Shape;229;p6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30"/>
        <p:cNvGrpSpPr/>
        <p:nvPr/>
      </p:nvGrpSpPr>
      <p:grpSpPr>
        <a:xfrm>
          <a:off x="0" y="0"/>
          <a:ext cx="0" cy="0"/>
          <a:chOff x="0" y="0"/>
          <a:chExt cx="0" cy="0"/>
        </a:xfrm>
      </p:grpSpPr>
      <p:pic>
        <p:nvPicPr>
          <p:cNvPr id="231" name="Google Shape;231;p6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38"/>
        <p:cNvGrpSpPr/>
        <p:nvPr/>
      </p:nvGrpSpPr>
      <p:grpSpPr>
        <a:xfrm>
          <a:off x="0" y="0"/>
          <a:ext cx="0" cy="0"/>
          <a:chOff x="0" y="0"/>
          <a:chExt cx="0" cy="0"/>
        </a:xfrm>
      </p:grpSpPr>
      <p:pic>
        <p:nvPicPr>
          <p:cNvPr id="239" name="Google Shape;239;p7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40"/>
        <p:cNvGrpSpPr/>
        <p:nvPr/>
      </p:nvGrpSpPr>
      <p:grpSpPr>
        <a:xfrm>
          <a:off x="0" y="0"/>
          <a:ext cx="0" cy="0"/>
          <a:chOff x="0" y="0"/>
          <a:chExt cx="0" cy="0"/>
        </a:xfrm>
      </p:grpSpPr>
      <p:pic>
        <p:nvPicPr>
          <p:cNvPr id="241" name="Google Shape;241;p7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0"/>
        <p:cNvGrpSpPr/>
        <p:nvPr/>
      </p:nvGrpSpPr>
      <p:grpSpPr>
        <a:xfrm>
          <a:off x="0" y="0"/>
          <a:ext cx="0" cy="0"/>
          <a:chOff x="0" y="0"/>
          <a:chExt cx="0" cy="0"/>
        </a:xfrm>
      </p:grpSpPr>
      <p:sp>
        <p:nvSpPr>
          <p:cNvPr id="251" name="Google Shape;251;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2" name="Google Shape;252;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53" name="Google Shape;253;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456"/>
        <p:cNvGrpSpPr/>
        <p:nvPr/>
      </p:nvGrpSpPr>
      <p:grpSpPr>
        <a:xfrm>
          <a:off x="0" y="0"/>
          <a:ext cx="0" cy="0"/>
          <a:chOff x="0" y="0"/>
          <a:chExt cx="0" cy="0"/>
        </a:xfrm>
      </p:grpSpPr>
      <p:sp>
        <p:nvSpPr>
          <p:cNvPr id="457" name="Google Shape;457;p14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000"/>
              <a:buFont typeface="DM Sans"/>
              <a:buNone/>
              <a:defRPr sz="4000" b="1">
                <a:latin typeface="DM Sans"/>
                <a:ea typeface="DM Sans"/>
                <a:cs typeface="DM Sans"/>
                <a:sym typeface="DM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58" name="Google Shape;458;p14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459" name="Google Shape;459;p14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460"/>
        <p:cNvGrpSpPr/>
        <p:nvPr/>
      </p:nvGrpSpPr>
      <p:grpSpPr>
        <a:xfrm>
          <a:off x="0" y="0"/>
          <a:ext cx="0" cy="0"/>
          <a:chOff x="0" y="0"/>
          <a:chExt cx="0" cy="0"/>
        </a:xfrm>
      </p:grpSpPr>
      <p:pic>
        <p:nvPicPr>
          <p:cNvPr id="461" name="Google Shape;461;p14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462"/>
        <p:cNvGrpSpPr/>
        <p:nvPr/>
      </p:nvGrpSpPr>
      <p:grpSpPr>
        <a:xfrm>
          <a:off x="0" y="0"/>
          <a:ext cx="0" cy="0"/>
          <a:chOff x="0" y="0"/>
          <a:chExt cx="0" cy="0"/>
        </a:xfrm>
      </p:grpSpPr>
      <p:pic>
        <p:nvPicPr>
          <p:cNvPr id="463" name="Google Shape;463;p14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464"/>
        <p:cNvGrpSpPr/>
        <p:nvPr/>
      </p:nvGrpSpPr>
      <p:grpSpPr>
        <a:xfrm>
          <a:off x="0" y="0"/>
          <a:ext cx="0" cy="0"/>
          <a:chOff x="0" y="0"/>
          <a:chExt cx="0" cy="0"/>
        </a:xfrm>
      </p:grpSpPr>
      <p:pic>
        <p:nvPicPr>
          <p:cNvPr id="465" name="Google Shape;465;p14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466"/>
        <p:cNvGrpSpPr/>
        <p:nvPr/>
      </p:nvGrpSpPr>
      <p:grpSpPr>
        <a:xfrm>
          <a:off x="0" y="0"/>
          <a:ext cx="0" cy="0"/>
          <a:chOff x="0" y="0"/>
          <a:chExt cx="0" cy="0"/>
        </a:xfrm>
      </p:grpSpPr>
      <p:pic>
        <p:nvPicPr>
          <p:cNvPr id="467" name="Google Shape;467;p14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468"/>
        <p:cNvGrpSpPr/>
        <p:nvPr/>
      </p:nvGrpSpPr>
      <p:grpSpPr>
        <a:xfrm>
          <a:off x="0" y="0"/>
          <a:ext cx="0" cy="0"/>
          <a:chOff x="0" y="0"/>
          <a:chExt cx="0" cy="0"/>
        </a:xfrm>
      </p:grpSpPr>
      <p:pic>
        <p:nvPicPr>
          <p:cNvPr id="469" name="Google Shape;469;p15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470"/>
        <p:cNvGrpSpPr/>
        <p:nvPr/>
      </p:nvGrpSpPr>
      <p:grpSpPr>
        <a:xfrm>
          <a:off x="0" y="0"/>
          <a:ext cx="0" cy="0"/>
          <a:chOff x="0" y="0"/>
          <a:chExt cx="0" cy="0"/>
        </a:xfrm>
      </p:grpSpPr>
      <p:pic>
        <p:nvPicPr>
          <p:cNvPr id="471" name="Google Shape;471;p15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472"/>
        <p:cNvGrpSpPr/>
        <p:nvPr/>
      </p:nvGrpSpPr>
      <p:grpSpPr>
        <a:xfrm>
          <a:off x="0" y="0"/>
          <a:ext cx="0" cy="0"/>
          <a:chOff x="0" y="0"/>
          <a:chExt cx="0" cy="0"/>
        </a:xfrm>
      </p:grpSpPr>
      <p:sp>
        <p:nvSpPr>
          <p:cNvPr id="473" name="Google Shape;473;p15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4" name="Google Shape;474;p15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475"/>
        <p:cNvGrpSpPr/>
        <p:nvPr/>
      </p:nvGrpSpPr>
      <p:grpSpPr>
        <a:xfrm>
          <a:off x="0" y="0"/>
          <a:ext cx="0" cy="0"/>
          <a:chOff x="0" y="0"/>
          <a:chExt cx="0" cy="0"/>
        </a:xfrm>
      </p:grpSpPr>
      <p:pic>
        <p:nvPicPr>
          <p:cNvPr id="476" name="Google Shape;476;p15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477"/>
        <p:cNvGrpSpPr/>
        <p:nvPr/>
      </p:nvGrpSpPr>
      <p:grpSpPr>
        <a:xfrm>
          <a:off x="0" y="0"/>
          <a:ext cx="0" cy="0"/>
          <a:chOff x="0" y="0"/>
          <a:chExt cx="0" cy="0"/>
        </a:xfrm>
      </p:grpSpPr>
      <p:pic>
        <p:nvPicPr>
          <p:cNvPr id="478" name="Google Shape;478;p15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479"/>
        <p:cNvGrpSpPr/>
        <p:nvPr/>
      </p:nvGrpSpPr>
      <p:grpSpPr>
        <a:xfrm>
          <a:off x="0" y="0"/>
          <a:ext cx="0" cy="0"/>
          <a:chOff x="0" y="0"/>
          <a:chExt cx="0" cy="0"/>
        </a:xfrm>
      </p:grpSpPr>
      <p:pic>
        <p:nvPicPr>
          <p:cNvPr id="480" name="Google Shape;480;p15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3.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theme" Target="../theme/theme4.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4" r:id="rId34"/>
    <p:sldLayoutId id="2147483696" r:id="rId35"/>
    <p:sldLayoutId id="2147483697" r:id="rId36"/>
    <p:sldLayoutId id="2147483698" r:id="rId37"/>
    <p:sldLayoutId id="2147483701" r:id="rId38"/>
    <p:sldLayoutId id="2147483702" r:id="rId39"/>
    <p:sldLayoutId id="2147483704" r:id="rId40"/>
    <p:sldLayoutId id="2147483706" r:id="rId41"/>
    <p:sldLayoutId id="2147483708" r:id="rId42"/>
    <p:sldLayoutId id="2147483709"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21"/>
        <p:cNvGrpSpPr/>
        <p:nvPr/>
      </p:nvGrpSpPr>
      <p:grpSpPr>
        <a:xfrm>
          <a:off x="0" y="0"/>
          <a:ext cx="0" cy="0"/>
          <a:chOff x="0" y="0"/>
          <a:chExt cx="0" cy="0"/>
        </a:xfrm>
      </p:grpSpPr>
      <p:sp>
        <p:nvSpPr>
          <p:cNvPr id="222" name="Google Shape;222;p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23" name="Google Shape;223;p6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24" name="Google Shape;224;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52"/>
        <p:cNvGrpSpPr/>
        <p:nvPr/>
      </p:nvGrpSpPr>
      <p:grpSpPr>
        <a:xfrm>
          <a:off x="0" y="0"/>
          <a:ext cx="0" cy="0"/>
          <a:chOff x="0" y="0"/>
          <a:chExt cx="0" cy="0"/>
        </a:xfrm>
      </p:grpSpPr>
      <p:sp>
        <p:nvSpPr>
          <p:cNvPr id="453" name="Google Shape;453;p1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54" name="Google Shape;454;p1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455" name="Google Shape;455;p1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5.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5.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55.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55.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7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0.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74.xml"/><Relationship Id="rId5" Type="http://schemas.openxmlformats.org/officeDocument/2006/relationships/image" Target="../media/image30.png"/><Relationship Id="rId4" Type="http://schemas.openxmlformats.org/officeDocument/2006/relationships/hyperlink" Target="https://caniuse.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7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74.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75.xml"/><Relationship Id="rId4" Type="http://schemas.openxmlformats.org/officeDocument/2006/relationships/hyperlink" Target="https://www.ecma-international.or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5.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01"/>
          <p:cNvSpPr txBox="1"/>
          <p:nvPr/>
        </p:nvSpPr>
        <p:spPr>
          <a:xfrm>
            <a:off x="1127531" y="1670671"/>
            <a:ext cx="6651422" cy="10987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6600" b="1" i="0" u="none" strike="noStrike" cap="none" dirty="0">
                <a:solidFill>
                  <a:srgbClr val="EAFF6A"/>
                </a:solidFill>
                <a:latin typeface="DM Sans"/>
                <a:ea typeface="DM Sans"/>
                <a:cs typeface="DM Sans"/>
                <a:sym typeface="DM Sans"/>
              </a:rPr>
              <a:t>Bienvenidos</a:t>
            </a:r>
            <a:endParaRPr sz="6600" b="1" i="0" u="none" strike="noStrike" cap="none" dirty="0">
              <a:solidFill>
                <a:srgbClr val="EAFF6A"/>
              </a:solidFill>
              <a:latin typeface="DM Sans"/>
              <a:ea typeface="DM Sans"/>
              <a:cs typeface="DM Sans"/>
              <a:sym typeface="DM Sans"/>
            </a:endParaRPr>
          </a:p>
        </p:txBody>
      </p:sp>
      <p:sp>
        <p:nvSpPr>
          <p:cNvPr id="2" name="Google Shape;570;p162">
            <a:extLst>
              <a:ext uri="{FF2B5EF4-FFF2-40B4-BE49-F238E27FC236}">
                <a16:creationId xmlns:a16="http://schemas.microsoft.com/office/drawing/2014/main" id="{4F2F41D2-DCF4-8E3D-EC29-24188014FF54}"/>
              </a:ext>
            </a:extLst>
          </p:cNvPr>
          <p:cNvSpPr txBox="1"/>
          <p:nvPr/>
        </p:nvSpPr>
        <p:spPr>
          <a:xfrm>
            <a:off x="1199807" y="2557770"/>
            <a:ext cx="6221400" cy="10156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01</a:t>
            </a:r>
          </a:p>
          <a:p>
            <a:pPr marL="0" marR="0" lvl="0" indent="0" algn="ctr" rtl="0">
              <a:lnSpc>
                <a:spcPct val="90000"/>
              </a:lnSpc>
              <a:spcBef>
                <a:spcPts val="0"/>
              </a:spcBef>
              <a:spcAft>
                <a:spcPts val="0"/>
              </a:spcAft>
              <a:buClr>
                <a:srgbClr val="000000"/>
              </a:buClr>
              <a:buSzPts val="4000"/>
              <a:buFont typeface="Arial"/>
              <a:buNone/>
            </a:pPr>
            <a:r>
              <a:rPr lang="es" sz="2800" b="1" i="1" dirty="0">
                <a:solidFill>
                  <a:schemeClr val="lt1"/>
                </a:solidFill>
                <a:latin typeface="DM Sans"/>
                <a:ea typeface="DM Sans"/>
                <a:cs typeface="DM Sans"/>
                <a:sym typeface="DM Sans"/>
              </a:rPr>
              <a:t>en unos minutos arrancamos…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171"/>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Javascript y ES8</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172"/>
          <p:cNvSpPr txBox="1"/>
          <p:nvPr/>
        </p:nvSpPr>
        <p:spPr>
          <a:xfrm>
            <a:off x="549525" y="782825"/>
            <a:ext cx="5712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hay de nuevo?</a:t>
            </a:r>
            <a:endParaRPr sz="4000" b="1" i="0" u="none" strike="noStrike" cap="none">
              <a:solidFill>
                <a:schemeClr val="dk1"/>
              </a:solidFill>
              <a:latin typeface="DM Sans"/>
              <a:ea typeface="DM Sans"/>
              <a:cs typeface="DM Sans"/>
              <a:sym typeface="DM Sans"/>
            </a:endParaRPr>
          </a:p>
        </p:txBody>
      </p:sp>
      <p:pic>
        <p:nvPicPr>
          <p:cNvPr id="648" name="Google Shape;648;p172"/>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649" name="Google Shape;649;p172"/>
          <p:cNvSpPr txBox="1"/>
          <p:nvPr/>
        </p:nvSpPr>
        <p:spPr>
          <a:xfrm>
            <a:off x="601050" y="1885788"/>
            <a:ext cx="4987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Las principales funcionalidades de este release son:</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Async await para mejor control asíncrono. Sobre este trabajamos en la clase siguiente.</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Object.entries, Object.values, Object.keys para un mejor control interno sobre las propiedades de un objeto.</a:t>
            </a:r>
            <a:endParaRPr sz="1350" dirty="0">
              <a:latin typeface="DM Sans"/>
              <a:ea typeface="DM Sans"/>
              <a:cs typeface="DM Sans"/>
              <a:sym typeface="DM Sans"/>
            </a:endParaRPr>
          </a:p>
        </p:txBody>
      </p:sp>
      <p:pic>
        <p:nvPicPr>
          <p:cNvPr id="650" name="Google Shape;650;p172"/>
          <p:cNvPicPr preferRelativeResize="0"/>
          <p:nvPr/>
        </p:nvPicPr>
        <p:blipFill>
          <a:blip r:embed="rId4">
            <a:alphaModFix/>
          </a:blip>
          <a:stretch>
            <a:fillRect/>
          </a:stretch>
        </p:blipFill>
        <p:spPr>
          <a:xfrm>
            <a:off x="5487000" y="1885788"/>
            <a:ext cx="3475172" cy="16300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174"/>
          <p:cNvSpPr txBox="1"/>
          <p:nvPr/>
        </p:nvSpPr>
        <p:spPr>
          <a:xfrm>
            <a:off x="270475" y="193575"/>
            <a:ext cx="85983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Ejemplo de uso de Object.entries, Object.keys, Object.values</a:t>
            </a:r>
            <a:endParaRPr sz="3500" b="1">
              <a:solidFill>
                <a:schemeClr val="lt1"/>
              </a:solidFill>
              <a:latin typeface="DM Sans"/>
              <a:ea typeface="DM Sans"/>
              <a:cs typeface="DM Sans"/>
              <a:sym typeface="DM Sans"/>
            </a:endParaRPr>
          </a:p>
        </p:txBody>
      </p:sp>
      <p:sp>
        <p:nvSpPr>
          <p:cNvPr id="665" name="Google Shape;665;p174"/>
          <p:cNvSpPr txBox="1"/>
          <p:nvPr/>
        </p:nvSpPr>
        <p:spPr>
          <a:xfrm>
            <a:off x="422275" y="4141450"/>
            <a:ext cx="861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rPr>
              <a:t>EJEMPLO DE USO DE SPREAD OPERATOR Y REST OPERATOR</a:t>
            </a:r>
            <a:endParaRPr>
              <a:solidFill>
                <a:schemeClr val="lt1"/>
              </a:solidFill>
            </a:endParaRPr>
          </a:p>
        </p:txBody>
      </p:sp>
      <p:sp>
        <p:nvSpPr>
          <p:cNvPr id="666" name="Google Shape;666;p174"/>
          <p:cNvSpPr txBox="1"/>
          <p:nvPr/>
        </p:nvSpPr>
        <p:spPr>
          <a:xfrm>
            <a:off x="170450" y="4696650"/>
            <a:ext cx="77787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100">
                <a:solidFill>
                  <a:srgbClr val="999999"/>
                </a:solidFill>
                <a:latin typeface="DM Sans"/>
                <a:ea typeface="DM Sans"/>
                <a:cs typeface="DM Sans"/>
                <a:sym typeface="DM Sans"/>
              </a:rPr>
              <a:t>Nota: reduce es un método complejo al momento de utilizarlo, puede aprovecharse este ejemplo para ahondar en él.</a:t>
            </a:r>
            <a:endParaRPr sz="1100">
              <a:solidFill>
                <a:srgbClr val="999999"/>
              </a:solidFill>
              <a:latin typeface="DM Sans"/>
              <a:ea typeface="DM Sans"/>
              <a:cs typeface="DM Sans"/>
              <a:sym typeface="DM Sans"/>
            </a:endParaRPr>
          </a:p>
        </p:txBody>
      </p:sp>
      <p:pic>
        <p:nvPicPr>
          <p:cNvPr id="667" name="Google Shape;667;p174"/>
          <p:cNvPicPr preferRelativeResize="0"/>
          <p:nvPr/>
        </p:nvPicPr>
        <p:blipFill>
          <a:blip r:embed="rId3">
            <a:alphaModFix/>
          </a:blip>
          <a:stretch>
            <a:fillRect/>
          </a:stretch>
        </p:blipFill>
        <p:spPr>
          <a:xfrm>
            <a:off x="718200" y="1358551"/>
            <a:ext cx="7958199" cy="3272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17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Javascript y ES9</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176"/>
          <p:cNvSpPr txBox="1"/>
          <p:nvPr/>
        </p:nvSpPr>
        <p:spPr>
          <a:xfrm>
            <a:off x="518600" y="751900"/>
            <a:ext cx="66855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podemos destacar?</a:t>
            </a:r>
            <a:endParaRPr sz="4000" b="1" i="0" u="none" strike="noStrike" cap="none">
              <a:solidFill>
                <a:schemeClr val="dk1"/>
              </a:solidFill>
              <a:latin typeface="DM Sans"/>
              <a:ea typeface="DM Sans"/>
              <a:cs typeface="DM Sans"/>
              <a:sym typeface="DM Sans"/>
            </a:endParaRPr>
          </a:p>
        </p:txBody>
      </p:sp>
      <p:pic>
        <p:nvPicPr>
          <p:cNvPr id="678" name="Google Shape;678;p176"/>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679" name="Google Shape;679;p176"/>
          <p:cNvSpPr txBox="1"/>
          <p:nvPr/>
        </p:nvSpPr>
        <p:spPr>
          <a:xfrm>
            <a:off x="601050" y="1885788"/>
            <a:ext cx="4987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Las principales funcionalidades de este release son:</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Resolvedores de promesas con .finally(), para atender una promesa, se cumpla o no se cumpla.</a:t>
            </a:r>
            <a:endParaRPr sz="1350" b="1">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Mayor control a los objetos con operadores </a:t>
            </a:r>
            <a:r>
              <a:rPr lang="es" sz="1350" b="1">
                <a:latin typeface="DM Sans"/>
                <a:ea typeface="DM Sans"/>
                <a:cs typeface="DM Sans"/>
                <a:sym typeface="DM Sans"/>
              </a:rPr>
              <a:t>rest</a:t>
            </a:r>
            <a:r>
              <a:rPr lang="es" sz="1350">
                <a:latin typeface="DM Sans"/>
                <a:ea typeface="DM Sans"/>
                <a:cs typeface="DM Sans"/>
                <a:sym typeface="DM Sans"/>
              </a:rPr>
              <a:t> y </a:t>
            </a:r>
            <a:r>
              <a:rPr lang="es" sz="1350" b="1">
                <a:latin typeface="DM Sans"/>
                <a:ea typeface="DM Sans"/>
                <a:cs typeface="DM Sans"/>
                <a:sym typeface="DM Sans"/>
              </a:rPr>
              <a:t>spread </a:t>
            </a:r>
            <a:r>
              <a:rPr lang="es" sz="1350">
                <a:latin typeface="DM Sans"/>
                <a:ea typeface="DM Sans"/>
                <a:cs typeface="DM Sans"/>
                <a:sym typeface="DM Sans"/>
              </a:rPr>
              <a:t>(aplicable también a arrays)</a:t>
            </a:r>
            <a:endParaRPr sz="1350">
              <a:latin typeface="DM Sans"/>
              <a:ea typeface="DM Sans"/>
              <a:cs typeface="DM Sans"/>
              <a:sym typeface="DM Sans"/>
            </a:endParaRPr>
          </a:p>
          <a:p>
            <a:pPr marL="457200" marR="0" lvl="0" indent="0" algn="l" rtl="0">
              <a:lnSpc>
                <a:spcPct val="100000"/>
              </a:lnSpc>
              <a:spcBef>
                <a:spcPts val="0"/>
              </a:spcBef>
              <a:spcAft>
                <a:spcPts val="0"/>
              </a:spcAft>
              <a:buNone/>
            </a:pPr>
            <a:endParaRPr sz="1350" b="1">
              <a:latin typeface="DM Sans"/>
              <a:ea typeface="DM Sans"/>
              <a:cs typeface="DM Sans"/>
              <a:sym typeface="DM Sans"/>
            </a:endParaRPr>
          </a:p>
        </p:txBody>
      </p:sp>
      <p:pic>
        <p:nvPicPr>
          <p:cNvPr id="680" name="Google Shape;680;p176"/>
          <p:cNvPicPr preferRelativeResize="0"/>
          <p:nvPr/>
        </p:nvPicPr>
        <p:blipFill>
          <a:blip r:embed="rId4">
            <a:alphaModFix/>
          </a:blip>
          <a:stretch>
            <a:fillRect/>
          </a:stretch>
        </p:blipFill>
        <p:spPr>
          <a:xfrm>
            <a:off x="5487000" y="1885788"/>
            <a:ext cx="3475172" cy="16300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178"/>
          <p:cNvSpPr txBox="1"/>
          <p:nvPr/>
        </p:nvSpPr>
        <p:spPr>
          <a:xfrm>
            <a:off x="270475" y="193575"/>
            <a:ext cx="85983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Ejemplo de uso de spread operator y rest operator</a:t>
            </a:r>
            <a:endParaRPr sz="3500" b="1">
              <a:solidFill>
                <a:schemeClr val="lt1"/>
              </a:solidFill>
              <a:latin typeface="DM Sans"/>
              <a:ea typeface="DM Sans"/>
              <a:cs typeface="DM Sans"/>
              <a:sym typeface="DM Sans"/>
            </a:endParaRPr>
          </a:p>
        </p:txBody>
      </p:sp>
      <p:sp>
        <p:nvSpPr>
          <p:cNvPr id="695" name="Google Shape;695;p178"/>
          <p:cNvSpPr txBox="1"/>
          <p:nvPr/>
        </p:nvSpPr>
        <p:spPr>
          <a:xfrm>
            <a:off x="422275" y="4141450"/>
            <a:ext cx="861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rPr>
              <a:t>EJEMPLO DE USO DE SPREAD OPERATOR Y REST OPERATOR</a:t>
            </a:r>
            <a:endParaRPr>
              <a:solidFill>
                <a:schemeClr val="lt1"/>
              </a:solidFill>
            </a:endParaRPr>
          </a:p>
        </p:txBody>
      </p:sp>
      <p:pic>
        <p:nvPicPr>
          <p:cNvPr id="696" name="Google Shape;696;p178"/>
          <p:cNvPicPr preferRelativeResize="0"/>
          <p:nvPr/>
        </p:nvPicPr>
        <p:blipFill>
          <a:blip r:embed="rId3">
            <a:alphaModFix/>
          </a:blip>
          <a:stretch>
            <a:fillRect/>
          </a:stretch>
        </p:blipFill>
        <p:spPr>
          <a:xfrm>
            <a:off x="1400870" y="1241575"/>
            <a:ext cx="6337516" cy="3455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grpSp>
        <p:nvGrpSpPr>
          <p:cNvPr id="733" name="Google Shape;733;p183"/>
          <p:cNvGrpSpPr/>
          <p:nvPr/>
        </p:nvGrpSpPr>
        <p:grpSpPr>
          <a:xfrm>
            <a:off x="473371" y="619433"/>
            <a:ext cx="738905" cy="738905"/>
            <a:chOff x="575612" y="1950748"/>
            <a:chExt cx="431100" cy="431100"/>
          </a:xfrm>
        </p:grpSpPr>
        <p:sp>
          <p:nvSpPr>
            <p:cNvPr id="734" name="Google Shape;734;p183"/>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5" name="Google Shape;735;p183"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736" name="Google Shape;736;p183"/>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Para pensar</a:t>
            </a:r>
            <a:endParaRPr sz="3500" b="1" i="0" u="none" strike="noStrike" cap="none">
              <a:solidFill>
                <a:srgbClr val="EAFF6A"/>
              </a:solidFill>
              <a:latin typeface="DM Sans"/>
              <a:ea typeface="DM Sans"/>
              <a:cs typeface="DM Sans"/>
              <a:sym typeface="DM Sans"/>
            </a:endParaRPr>
          </a:p>
        </p:txBody>
      </p:sp>
      <p:sp>
        <p:nvSpPr>
          <p:cNvPr id="737" name="Google Shape;737;p183"/>
          <p:cNvSpPr txBox="1"/>
          <p:nvPr/>
        </p:nvSpPr>
        <p:spPr>
          <a:xfrm>
            <a:off x="473350" y="1626100"/>
            <a:ext cx="7719900" cy="287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Hemos notado muchas cosas que se han implementado a lo largo de ECMAScript.</a:t>
            </a:r>
            <a:endParaRPr sz="2500">
              <a:solidFill>
                <a:srgbClr val="B7B7B7"/>
              </a:solidFill>
              <a:latin typeface="DM Sans"/>
              <a:ea typeface="DM Sans"/>
              <a:cs typeface="DM Sans"/>
              <a:sym typeface="DM Sans"/>
            </a:endParaRPr>
          </a:p>
          <a:p>
            <a:pPr marL="457200" marR="0" lvl="0" indent="-387350" algn="l" rtl="0">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¿Es obligatorio aprender cada nueva implementación para mantenerse en el mundo laboral? </a:t>
            </a:r>
            <a:endParaRPr sz="2500">
              <a:solidFill>
                <a:srgbClr val="B7B7B7"/>
              </a:solidFill>
              <a:latin typeface="DM Sans"/>
              <a:ea typeface="DM Sans"/>
              <a:cs typeface="DM Sans"/>
              <a:sym typeface="DM Sans"/>
            </a:endParaRPr>
          </a:p>
          <a:p>
            <a:pPr marL="457200" marR="0" lvl="0" indent="-387350" algn="l" rtl="0">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¿El uso de una nueva implementación implica el reemplazo de lo viejo?</a:t>
            </a:r>
            <a:endParaRPr sz="2500">
              <a:solidFill>
                <a:srgbClr val="B7B7B7"/>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84"/>
          <p:cNvSpPr txBox="1"/>
          <p:nvPr/>
        </p:nvSpPr>
        <p:spPr>
          <a:xfrm>
            <a:off x="1461288" y="1648200"/>
            <a:ext cx="6221400" cy="18471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Nuevas implementaciones con </a:t>
            </a:r>
            <a:r>
              <a:rPr lang="es" sz="4000" b="1">
                <a:solidFill>
                  <a:schemeClr val="accent4"/>
                </a:solidFill>
                <a:latin typeface="DM Sans"/>
                <a:ea typeface="DM Sans"/>
                <a:cs typeface="DM Sans"/>
                <a:sym typeface="DM Sans"/>
              </a:rPr>
              <a:t>ECMAScript 10 y 11</a:t>
            </a:r>
            <a:endParaRPr sz="4000" b="1" i="0" u="none" strike="noStrike" cap="none">
              <a:solidFill>
                <a:schemeClr val="accent4"/>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185"/>
          <p:cNvSpPr txBox="1"/>
          <p:nvPr/>
        </p:nvSpPr>
        <p:spPr>
          <a:xfrm>
            <a:off x="457725" y="1071050"/>
            <a:ext cx="47301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¿Qué considerar aquí?</a:t>
            </a:r>
            <a:endParaRPr sz="4000" b="1">
              <a:solidFill>
                <a:schemeClr val="dk1"/>
              </a:solidFill>
              <a:latin typeface="DM Sans"/>
              <a:ea typeface="DM Sans"/>
              <a:cs typeface="DM Sans"/>
              <a:sym typeface="DM Sans"/>
            </a:endParaRPr>
          </a:p>
        </p:txBody>
      </p:sp>
      <p:sp>
        <p:nvSpPr>
          <p:cNvPr id="748" name="Google Shape;748;p185"/>
          <p:cNvSpPr txBox="1"/>
          <p:nvPr/>
        </p:nvSpPr>
        <p:spPr>
          <a:xfrm>
            <a:off x="457725" y="2516425"/>
            <a:ext cx="47301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A partir de estas implementaciones, tenemos que hacer una aclaración importante. Muchos de los cambios en estas versiones están estrechamente ligados con otros conceptos que irás aprendiendo a lo largo del curso. Por lo tanto, sólo se hará énfasis en los elementos con los que podemos trabajar a esta altura del curso.</a:t>
            </a:r>
            <a:endParaRPr sz="1350">
              <a:latin typeface="DM Sans"/>
              <a:ea typeface="DM Sans"/>
              <a:cs typeface="DM Sans"/>
              <a:sym typeface="DM Sans"/>
            </a:endParaRPr>
          </a:p>
        </p:txBody>
      </p:sp>
      <p:pic>
        <p:nvPicPr>
          <p:cNvPr id="749" name="Google Shape;749;p185"/>
          <p:cNvPicPr preferRelativeResize="0"/>
          <p:nvPr/>
        </p:nvPicPr>
        <p:blipFill rotWithShape="1">
          <a:blip r:embed="rId3">
            <a:alphaModFix/>
          </a:blip>
          <a:srcRect l="2185" t="2340" r="1530" b="4410"/>
          <a:stretch/>
        </p:blipFill>
        <p:spPr>
          <a:xfrm>
            <a:off x="5453175" y="2364050"/>
            <a:ext cx="3328975" cy="1234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86"/>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Javascript y ES10</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157"/>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57"/>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 va a ser</a:t>
            </a:r>
            <a:endParaRPr sz="4000" b="1">
              <a:solidFill>
                <a:srgbClr val="DEFC52"/>
              </a:solidFill>
              <a:latin typeface="DM Sans"/>
              <a:ea typeface="DM Sans"/>
              <a:cs typeface="DM Sans"/>
              <a:sym typeface="DM Sans"/>
            </a:endParaRPr>
          </a:p>
        </p:txBody>
      </p:sp>
      <p:sp>
        <p:nvSpPr>
          <p:cNvPr id="494" name="Google Shape;494;p157"/>
          <p:cNvSpPr txBox="1"/>
          <p:nvPr/>
        </p:nvSpPr>
        <p:spPr>
          <a:xfrm>
            <a:off x="3655975" y="2541075"/>
            <a:ext cx="22275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grabada</a:t>
            </a:r>
            <a:endParaRPr sz="4000" b="1">
              <a:solidFill>
                <a:srgbClr val="EAFF6A"/>
              </a:solidFill>
              <a:latin typeface="DM Sans"/>
              <a:ea typeface="DM Sans"/>
              <a:cs typeface="DM Sans"/>
              <a:sym typeface="DM Sans"/>
            </a:endParaRPr>
          </a:p>
        </p:txBody>
      </p:sp>
      <p:sp>
        <p:nvSpPr>
          <p:cNvPr id="495" name="Google Shape;495;p157"/>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187"/>
          <p:cNvSpPr txBox="1"/>
          <p:nvPr/>
        </p:nvSpPr>
        <p:spPr>
          <a:xfrm>
            <a:off x="518600" y="751900"/>
            <a:ext cx="66855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podemos destacar?</a:t>
            </a:r>
            <a:endParaRPr sz="4000" b="1" i="0" u="none" strike="noStrike" cap="none">
              <a:solidFill>
                <a:schemeClr val="dk1"/>
              </a:solidFill>
              <a:latin typeface="DM Sans"/>
              <a:ea typeface="DM Sans"/>
              <a:cs typeface="DM Sans"/>
              <a:sym typeface="DM Sans"/>
            </a:endParaRPr>
          </a:p>
        </p:txBody>
      </p:sp>
      <p:pic>
        <p:nvPicPr>
          <p:cNvPr id="760" name="Google Shape;760;p187"/>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761" name="Google Shape;761;p187"/>
          <p:cNvSpPr txBox="1"/>
          <p:nvPr/>
        </p:nvSpPr>
        <p:spPr>
          <a:xfrm>
            <a:off x="601050" y="1885788"/>
            <a:ext cx="49872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Las principales funcionalidades de este release son:</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String.trim(): Remueve los espacios innecesarios en una cadena. Sirve para validar cadenas enviadas vacías o eliminar los espacios iniciales y finales.</a:t>
            </a:r>
            <a:endParaRPr sz="1350" b="1">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Array.flat():Remueve anidaciones internas en arrays para dejar un arreglo plano.</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Dynamic import: Permite importar </a:t>
            </a:r>
            <a:r>
              <a:rPr lang="es" sz="1350" b="1">
                <a:latin typeface="DM Sans"/>
                <a:ea typeface="DM Sans"/>
                <a:cs typeface="DM Sans"/>
                <a:sym typeface="DM Sans"/>
              </a:rPr>
              <a:t>sólo los módulos necesarios</a:t>
            </a:r>
            <a:r>
              <a:rPr lang="es" sz="1350">
                <a:latin typeface="DM Sans"/>
                <a:ea typeface="DM Sans"/>
                <a:cs typeface="DM Sans"/>
                <a:sym typeface="DM Sans"/>
              </a:rPr>
              <a:t>, ahorrando espacio y memoria.</a:t>
            </a:r>
            <a:endParaRPr sz="1350">
              <a:latin typeface="DM Sans"/>
              <a:ea typeface="DM Sans"/>
              <a:cs typeface="DM Sans"/>
              <a:sym typeface="DM Sans"/>
            </a:endParaRPr>
          </a:p>
          <a:p>
            <a:pPr marL="457200" marR="0" lvl="0" indent="0" algn="l" rtl="0">
              <a:lnSpc>
                <a:spcPct val="100000"/>
              </a:lnSpc>
              <a:spcBef>
                <a:spcPts val="0"/>
              </a:spcBef>
              <a:spcAft>
                <a:spcPts val="0"/>
              </a:spcAft>
              <a:buNone/>
            </a:pPr>
            <a:endParaRPr sz="1350" b="1">
              <a:latin typeface="DM Sans"/>
              <a:ea typeface="DM Sans"/>
              <a:cs typeface="DM Sans"/>
              <a:sym typeface="DM Sans"/>
            </a:endParaRPr>
          </a:p>
        </p:txBody>
      </p:sp>
      <p:pic>
        <p:nvPicPr>
          <p:cNvPr id="762" name="Google Shape;762;p187"/>
          <p:cNvPicPr preferRelativeResize="0"/>
          <p:nvPr/>
        </p:nvPicPr>
        <p:blipFill>
          <a:blip r:embed="rId4">
            <a:alphaModFix/>
          </a:blip>
          <a:stretch>
            <a:fillRect/>
          </a:stretch>
        </p:blipFill>
        <p:spPr>
          <a:xfrm>
            <a:off x="5487000" y="1885788"/>
            <a:ext cx="3475172" cy="163001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8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Dynamic import</a:t>
            </a:r>
            <a:endParaRPr sz="4000" b="1" i="0" u="none" strike="noStrike" cap="none">
              <a:solidFill>
                <a:schemeClr val="dk1"/>
              </a:solidFill>
              <a:latin typeface="DM Sans"/>
              <a:ea typeface="DM Sans"/>
              <a:cs typeface="DM Sans"/>
              <a:sym typeface="DM Sans"/>
            </a:endParaRPr>
          </a:p>
        </p:txBody>
      </p:sp>
      <p:sp>
        <p:nvSpPr>
          <p:cNvPr id="768" name="Google Shape;768;p188"/>
          <p:cNvSpPr txBox="1"/>
          <p:nvPr/>
        </p:nvSpPr>
        <p:spPr>
          <a:xfrm>
            <a:off x="473350" y="1908175"/>
            <a:ext cx="38346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Uno de los problemas principales de los imports tradicionales, es que terminamos importando TODOS LOS MÓDULOS, aun cuando no estamos utilizando todos al mismo tiempo. </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Con dynamic import, esto cambia.</a:t>
            </a:r>
            <a:endParaRPr sz="1350">
              <a:latin typeface="DM Sans"/>
              <a:ea typeface="DM Sans"/>
              <a:cs typeface="DM Sans"/>
              <a:sym typeface="DM Sans"/>
            </a:endParaRPr>
          </a:p>
        </p:txBody>
      </p:sp>
      <p:sp>
        <p:nvSpPr>
          <p:cNvPr id="769" name="Google Shape;769;p188"/>
          <p:cNvSpPr txBox="1"/>
          <p:nvPr/>
        </p:nvSpPr>
        <p:spPr>
          <a:xfrm>
            <a:off x="4527575" y="1908175"/>
            <a:ext cx="38346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Dynamic import permite importar </a:t>
            </a:r>
            <a:r>
              <a:rPr lang="es" sz="1350" b="1">
                <a:latin typeface="DM Sans"/>
                <a:ea typeface="DM Sans"/>
                <a:cs typeface="DM Sans"/>
                <a:sym typeface="DM Sans"/>
              </a:rPr>
              <a:t>sólo los módulos</a:t>
            </a:r>
            <a:r>
              <a:rPr lang="es" sz="1350">
                <a:latin typeface="DM Sans"/>
                <a:ea typeface="DM Sans"/>
                <a:cs typeface="DM Sans"/>
                <a:sym typeface="DM Sans"/>
              </a:rPr>
              <a:t> que necesito según una situación particular, lo cual permite optimizar la utilización de recursos, al pedir a la computadora sólo lo que estaré utilizando.</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Es utilizado principalmente en códigos que utilizan el patrón de diseño Factory (se abordará más adelante).</a:t>
            </a:r>
            <a:endParaRPr sz="1350">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pic>
        <p:nvPicPr>
          <p:cNvPr id="774" name="Google Shape;774;p189"/>
          <p:cNvPicPr preferRelativeResize="0"/>
          <p:nvPr/>
        </p:nvPicPr>
        <p:blipFill>
          <a:blip r:embed="rId3">
            <a:alphaModFix/>
          </a:blip>
          <a:stretch>
            <a:fillRect/>
          </a:stretch>
        </p:blipFill>
        <p:spPr>
          <a:xfrm>
            <a:off x="507750" y="231500"/>
            <a:ext cx="7806249" cy="4388874"/>
          </a:xfrm>
          <a:prstGeom prst="rect">
            <a:avLst/>
          </a:prstGeom>
          <a:noFill/>
          <a:ln>
            <a:noFill/>
          </a:ln>
        </p:spPr>
      </p:pic>
      <p:sp>
        <p:nvSpPr>
          <p:cNvPr id="775" name="Google Shape;775;p189"/>
          <p:cNvSpPr txBox="1"/>
          <p:nvPr/>
        </p:nvSpPr>
        <p:spPr>
          <a:xfrm>
            <a:off x="2523506" y="3629689"/>
            <a:ext cx="37746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b="1">
                <a:solidFill>
                  <a:schemeClr val="accent6"/>
                </a:solidFill>
                <a:latin typeface="DM Sans"/>
                <a:ea typeface="DM Sans"/>
                <a:cs typeface="DM Sans"/>
                <a:sym typeface="DM Sans"/>
              </a:rPr>
              <a:t>¡Así se ve un dynamic import!</a:t>
            </a:r>
            <a:endParaRPr sz="2000" b="1">
              <a:solidFill>
                <a:schemeClr val="accent6"/>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191"/>
          <p:cNvSpPr txBox="1"/>
          <p:nvPr/>
        </p:nvSpPr>
        <p:spPr>
          <a:xfrm>
            <a:off x="270475" y="193575"/>
            <a:ext cx="85983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Ejemplo de uso de los métodos trim y flat</a:t>
            </a:r>
            <a:endParaRPr sz="3500" b="1">
              <a:solidFill>
                <a:schemeClr val="lt1"/>
              </a:solidFill>
              <a:latin typeface="DM Sans"/>
              <a:ea typeface="DM Sans"/>
              <a:cs typeface="DM Sans"/>
              <a:sym typeface="DM Sans"/>
            </a:endParaRPr>
          </a:p>
        </p:txBody>
      </p:sp>
      <p:sp>
        <p:nvSpPr>
          <p:cNvPr id="790" name="Google Shape;790;p191"/>
          <p:cNvSpPr txBox="1"/>
          <p:nvPr/>
        </p:nvSpPr>
        <p:spPr>
          <a:xfrm>
            <a:off x="422275" y="4141450"/>
            <a:ext cx="861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rPr>
              <a:t>EJEMPLO DE USO DE SPREAD OPERATOR Y REST OPERATOR</a:t>
            </a:r>
            <a:endParaRPr>
              <a:solidFill>
                <a:schemeClr val="lt1"/>
              </a:solidFill>
            </a:endParaRPr>
          </a:p>
        </p:txBody>
      </p:sp>
      <p:pic>
        <p:nvPicPr>
          <p:cNvPr id="791" name="Google Shape;791;p191"/>
          <p:cNvPicPr preferRelativeResize="0"/>
          <p:nvPr/>
        </p:nvPicPr>
        <p:blipFill>
          <a:blip r:embed="rId3">
            <a:alphaModFix/>
          </a:blip>
          <a:stretch>
            <a:fillRect/>
          </a:stretch>
        </p:blipFill>
        <p:spPr>
          <a:xfrm>
            <a:off x="720734" y="1347975"/>
            <a:ext cx="8020280" cy="3249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92"/>
          <p:cNvSpPr txBox="1"/>
          <p:nvPr/>
        </p:nvSpPr>
        <p:spPr>
          <a:xfrm>
            <a:off x="1461300" y="192525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Javascript y ES11</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93"/>
          <p:cNvSpPr txBox="1"/>
          <p:nvPr/>
        </p:nvSpPr>
        <p:spPr>
          <a:xfrm>
            <a:off x="518600" y="751900"/>
            <a:ext cx="66855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podemos destacar?</a:t>
            </a:r>
            <a:endParaRPr sz="4000" b="1" i="0" u="none" strike="noStrike" cap="none">
              <a:solidFill>
                <a:schemeClr val="dk1"/>
              </a:solidFill>
              <a:latin typeface="DM Sans"/>
              <a:ea typeface="DM Sans"/>
              <a:cs typeface="DM Sans"/>
              <a:sym typeface="DM Sans"/>
            </a:endParaRPr>
          </a:p>
        </p:txBody>
      </p:sp>
      <p:pic>
        <p:nvPicPr>
          <p:cNvPr id="802" name="Google Shape;802;p193"/>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803" name="Google Shape;803;p193"/>
          <p:cNvSpPr txBox="1"/>
          <p:nvPr/>
        </p:nvSpPr>
        <p:spPr>
          <a:xfrm>
            <a:off x="601050" y="1885788"/>
            <a:ext cx="49872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Las principales funcionalidades de este release son:</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Operador nullish. Sirve para poder colocar un valor por default a variables que podrían ser nulas o indefinidas. A diferencia del operador ||, éstas filtran “falseys”</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Variables privadas dentro de las clases: esto permite que algunas variables no sean accesibles desde el entorno de instancia de una clase y sólo puedan ser utilizadas de manera interna.</a:t>
            </a:r>
            <a:endParaRPr sz="1350" b="1" dirty="0">
              <a:latin typeface="DM Sans"/>
              <a:ea typeface="DM Sans"/>
              <a:cs typeface="DM Sans"/>
              <a:sym typeface="DM Sans"/>
            </a:endParaRPr>
          </a:p>
        </p:txBody>
      </p:sp>
      <p:pic>
        <p:nvPicPr>
          <p:cNvPr id="804" name="Google Shape;804;p193"/>
          <p:cNvPicPr preferRelativeResize="0"/>
          <p:nvPr/>
        </p:nvPicPr>
        <p:blipFill>
          <a:blip r:embed="rId4">
            <a:alphaModFix/>
          </a:blip>
          <a:stretch>
            <a:fillRect/>
          </a:stretch>
        </p:blipFill>
        <p:spPr>
          <a:xfrm>
            <a:off x="5487000" y="1885788"/>
            <a:ext cx="3475172" cy="163001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95"/>
          <p:cNvSpPr txBox="1"/>
          <p:nvPr/>
        </p:nvSpPr>
        <p:spPr>
          <a:xfrm>
            <a:off x="270475" y="193575"/>
            <a:ext cx="85983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Ejemplo de operador nullish y variables privadas</a:t>
            </a:r>
            <a:endParaRPr sz="3500" b="1">
              <a:solidFill>
                <a:schemeClr val="lt1"/>
              </a:solidFill>
              <a:latin typeface="DM Sans"/>
              <a:ea typeface="DM Sans"/>
              <a:cs typeface="DM Sans"/>
              <a:sym typeface="DM Sans"/>
            </a:endParaRPr>
          </a:p>
        </p:txBody>
      </p:sp>
      <p:sp>
        <p:nvSpPr>
          <p:cNvPr id="819" name="Google Shape;819;p195"/>
          <p:cNvSpPr txBox="1"/>
          <p:nvPr/>
        </p:nvSpPr>
        <p:spPr>
          <a:xfrm>
            <a:off x="422275" y="4141450"/>
            <a:ext cx="861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rPr>
              <a:t>EJEMPLO DE USO DE SPREAD OPERATOR Y REST OPERATOR</a:t>
            </a:r>
            <a:endParaRPr>
              <a:solidFill>
                <a:schemeClr val="lt1"/>
              </a:solidFill>
            </a:endParaRPr>
          </a:p>
        </p:txBody>
      </p:sp>
      <p:pic>
        <p:nvPicPr>
          <p:cNvPr id="820" name="Google Shape;820;p195"/>
          <p:cNvPicPr preferRelativeResize="0"/>
          <p:nvPr/>
        </p:nvPicPr>
        <p:blipFill>
          <a:blip r:embed="rId3">
            <a:alphaModFix/>
          </a:blip>
          <a:stretch>
            <a:fillRect/>
          </a:stretch>
        </p:blipFill>
        <p:spPr>
          <a:xfrm>
            <a:off x="1359987" y="1381300"/>
            <a:ext cx="6419276" cy="34969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199"/>
          <p:cNvSpPr txBox="1"/>
          <p:nvPr/>
        </p:nvSpPr>
        <p:spPr>
          <a:xfrm>
            <a:off x="1461300" y="192525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Javascript y ES12 / ES13</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200"/>
          <p:cNvSpPr txBox="1"/>
          <p:nvPr/>
        </p:nvSpPr>
        <p:spPr>
          <a:xfrm>
            <a:off x="518600" y="751900"/>
            <a:ext cx="66855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podemos destacar?</a:t>
            </a:r>
            <a:endParaRPr sz="4000" b="1" i="0" u="none" strike="noStrike" cap="none">
              <a:solidFill>
                <a:schemeClr val="dk1"/>
              </a:solidFill>
              <a:latin typeface="DM Sans"/>
              <a:ea typeface="DM Sans"/>
              <a:cs typeface="DM Sans"/>
              <a:sym typeface="DM Sans"/>
            </a:endParaRPr>
          </a:p>
        </p:txBody>
      </p:sp>
      <p:pic>
        <p:nvPicPr>
          <p:cNvPr id="846" name="Google Shape;846;p200"/>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847" name="Google Shape;847;p200"/>
          <p:cNvSpPr txBox="1"/>
          <p:nvPr/>
        </p:nvSpPr>
        <p:spPr>
          <a:xfrm>
            <a:off x="601050" y="1885805"/>
            <a:ext cx="4987200" cy="184662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Las principales funcionalidades de este release son:</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Método replaceAll asociado a strings</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Operadores de asignación lógica &amp;&amp;=, ||= y ??=</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promise.any</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Object.hasOwn()</a:t>
            </a:r>
          </a:p>
          <a:p>
            <a:pPr marL="457200" marR="0" lvl="0" indent="-314325" algn="l" rtl="0">
              <a:lnSpc>
                <a:spcPct val="100000"/>
              </a:lnSpc>
              <a:spcBef>
                <a:spcPts val="0"/>
              </a:spcBef>
              <a:spcAft>
                <a:spcPts val="0"/>
              </a:spcAft>
              <a:buClr>
                <a:schemeClr val="accent4"/>
              </a:buClr>
              <a:buSzPts val="1350"/>
              <a:buFont typeface="DM Sans"/>
              <a:buChar char="✓"/>
            </a:pPr>
            <a:endParaRPr lang="es" sz="1350" dirty="0">
              <a:latin typeface="DM Sans"/>
              <a:ea typeface="DM Sans"/>
              <a:cs typeface="DM Sans"/>
              <a:sym typeface="DM Sans"/>
            </a:endParaRPr>
          </a:p>
          <a:p>
            <a:pPr marL="142875" marR="0" lvl="0" algn="ctr" rtl="0">
              <a:lnSpc>
                <a:spcPct val="100000"/>
              </a:lnSpc>
              <a:spcBef>
                <a:spcPts val="0"/>
              </a:spcBef>
              <a:spcAft>
                <a:spcPts val="0"/>
              </a:spcAft>
              <a:buClr>
                <a:schemeClr val="accent4"/>
              </a:buClr>
              <a:buSzPts val="1350"/>
            </a:pPr>
            <a:r>
              <a:rPr lang="es-AR" sz="1350" b="1" dirty="0">
                <a:solidFill>
                  <a:srgbClr val="0070C0"/>
                </a:solidFill>
                <a:latin typeface="DM Sans"/>
                <a:ea typeface="DM Sans"/>
                <a:cs typeface="DM Sans"/>
                <a:sym typeface="DM Sans"/>
                <a:hlinkClick r:id="rId4"/>
              </a:rPr>
              <a:t>https://caniuse.com/</a:t>
            </a:r>
            <a:endParaRPr sz="1350" b="1" dirty="0">
              <a:solidFill>
                <a:srgbClr val="0070C0"/>
              </a:solidFill>
              <a:latin typeface="DM Sans"/>
              <a:ea typeface="DM Sans"/>
              <a:cs typeface="DM Sans"/>
              <a:sym typeface="DM Sans"/>
            </a:endParaRPr>
          </a:p>
        </p:txBody>
      </p:sp>
      <p:pic>
        <p:nvPicPr>
          <p:cNvPr id="848" name="Google Shape;848;p200"/>
          <p:cNvPicPr preferRelativeResize="0"/>
          <p:nvPr/>
        </p:nvPicPr>
        <p:blipFill>
          <a:blip r:embed="rId5">
            <a:alphaModFix/>
          </a:blip>
          <a:stretch>
            <a:fillRect/>
          </a:stretch>
        </p:blipFill>
        <p:spPr>
          <a:xfrm>
            <a:off x="5487000" y="1885788"/>
            <a:ext cx="3475172" cy="163001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201"/>
          <p:cNvSpPr txBox="1"/>
          <p:nvPr/>
        </p:nvSpPr>
        <p:spPr>
          <a:xfrm>
            <a:off x="270475" y="193575"/>
            <a:ext cx="85983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Ejemplo replaceAll, &amp;&amp;=, ||=, y ??= </a:t>
            </a:r>
            <a:endParaRPr sz="3500" b="1">
              <a:solidFill>
                <a:schemeClr val="lt1"/>
              </a:solidFill>
              <a:latin typeface="DM Sans"/>
              <a:ea typeface="DM Sans"/>
              <a:cs typeface="DM Sans"/>
              <a:sym typeface="DM Sans"/>
            </a:endParaRPr>
          </a:p>
        </p:txBody>
      </p:sp>
      <p:sp>
        <p:nvSpPr>
          <p:cNvPr id="854" name="Google Shape;854;p201"/>
          <p:cNvSpPr txBox="1"/>
          <p:nvPr/>
        </p:nvSpPr>
        <p:spPr>
          <a:xfrm>
            <a:off x="422275" y="4141450"/>
            <a:ext cx="861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rPr>
              <a:t>EJEMPLO DE USO DE SPREAD OPERATOR Y REST OPERATOR</a:t>
            </a:r>
            <a:endParaRPr>
              <a:solidFill>
                <a:schemeClr val="lt1"/>
              </a:solidFill>
            </a:endParaRPr>
          </a:p>
        </p:txBody>
      </p:sp>
      <p:pic>
        <p:nvPicPr>
          <p:cNvPr id="855" name="Google Shape;855;p201"/>
          <p:cNvPicPr preferRelativeResize="0"/>
          <p:nvPr/>
        </p:nvPicPr>
        <p:blipFill>
          <a:blip r:embed="rId3">
            <a:alphaModFix/>
          </a:blip>
          <a:stretch>
            <a:fillRect/>
          </a:stretch>
        </p:blipFill>
        <p:spPr>
          <a:xfrm>
            <a:off x="194275" y="934450"/>
            <a:ext cx="5424479" cy="2973475"/>
          </a:xfrm>
          <a:prstGeom prst="rect">
            <a:avLst/>
          </a:prstGeom>
          <a:noFill/>
          <a:ln>
            <a:noFill/>
          </a:ln>
        </p:spPr>
      </p:pic>
      <p:pic>
        <p:nvPicPr>
          <p:cNvPr id="856" name="Google Shape;856;p201"/>
          <p:cNvPicPr preferRelativeResize="0"/>
          <p:nvPr/>
        </p:nvPicPr>
        <p:blipFill>
          <a:blip r:embed="rId4">
            <a:alphaModFix/>
          </a:blip>
          <a:stretch>
            <a:fillRect/>
          </a:stretch>
        </p:blipFill>
        <p:spPr>
          <a:xfrm>
            <a:off x="5798654" y="1453675"/>
            <a:ext cx="3136853" cy="2973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162"/>
          <p:cNvSpPr txBox="1"/>
          <p:nvPr/>
        </p:nvSpPr>
        <p:spPr>
          <a:xfrm>
            <a:off x="1199807" y="1168980"/>
            <a:ext cx="6221400" cy="2649926"/>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01</a:t>
            </a:r>
          </a:p>
          <a:p>
            <a:pPr marL="0" marR="0" lvl="0" indent="0" algn="ctr" rtl="0">
              <a:lnSpc>
                <a:spcPct val="90000"/>
              </a:lnSpc>
              <a:spcBef>
                <a:spcPts val="0"/>
              </a:spcBef>
              <a:spcAft>
                <a:spcPts val="0"/>
              </a:spcAft>
              <a:buClr>
                <a:srgbClr val="000000"/>
              </a:buClr>
              <a:buSzPts val="4000"/>
              <a:buFont typeface="Arial"/>
              <a:buNone/>
            </a:pPr>
            <a:endParaRPr lang="es" sz="32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800" b="1" dirty="0">
                <a:solidFill>
                  <a:schemeClr val="lt1"/>
                </a:solidFill>
                <a:latin typeface="DM Sans"/>
                <a:ea typeface="DM Sans"/>
                <a:cs typeface="DM Sans"/>
                <a:sym typeface="DM Sans"/>
              </a:rPr>
              <a:t>Javascript</a:t>
            </a:r>
            <a:endParaRPr lang="es" sz="40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AR" sz="1800" b="1" dirty="0">
                <a:solidFill>
                  <a:schemeClr val="lt1"/>
                </a:solidFill>
                <a:latin typeface="DM Sans"/>
                <a:ea typeface="DM Sans"/>
                <a:cs typeface="DM Sans"/>
                <a:sym typeface="DM Sans"/>
              </a:rPr>
              <a:t>y</a:t>
            </a:r>
            <a:endParaRPr lang="es" sz="18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dirty="0">
                <a:solidFill>
                  <a:schemeClr val="lt1"/>
                </a:solidFill>
                <a:latin typeface="DM Sans"/>
                <a:ea typeface="DM Sans"/>
                <a:cs typeface="DM Sans"/>
                <a:sym typeface="DM Sans"/>
              </a:rPr>
              <a:t> </a:t>
            </a:r>
            <a:r>
              <a:rPr lang="es" sz="4800" b="1" dirty="0">
                <a:solidFill>
                  <a:schemeClr val="accent6"/>
                </a:solidFill>
                <a:latin typeface="DM Sans"/>
                <a:ea typeface="DM Sans"/>
                <a:cs typeface="DM Sans"/>
                <a:sym typeface="DM Sans"/>
              </a:rPr>
              <a:t>ECMAScript</a:t>
            </a:r>
            <a:endParaRPr sz="4000" b="1" i="0" u="none" strike="noStrike" cap="none" dirty="0">
              <a:solidFill>
                <a:srgbClr val="EAFF6A"/>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grpSp>
        <p:nvGrpSpPr>
          <p:cNvPr id="701" name="Google Shape;701;p179"/>
          <p:cNvGrpSpPr/>
          <p:nvPr/>
        </p:nvGrpSpPr>
        <p:grpSpPr>
          <a:xfrm>
            <a:off x="4202556" y="994173"/>
            <a:ext cx="738900" cy="738900"/>
            <a:chOff x="974706" y="2467173"/>
            <a:chExt cx="738900" cy="738900"/>
          </a:xfrm>
        </p:grpSpPr>
        <p:sp>
          <p:nvSpPr>
            <p:cNvPr id="702" name="Google Shape;702;p179"/>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03" name="Google Shape;703;p17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04" name="Google Shape;704;p179"/>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Utilización ES6-ES9</a:t>
            </a:r>
            <a:endParaRPr sz="4000" b="1" i="0" u="none" strike="noStrike" cap="none">
              <a:solidFill>
                <a:schemeClr val="dk1"/>
              </a:solidFill>
              <a:highlight>
                <a:srgbClr val="EAFF6A"/>
              </a:highlight>
              <a:latin typeface="DM Sans"/>
              <a:ea typeface="DM Sans"/>
              <a:cs typeface="DM Sans"/>
              <a:sym typeface="DM Sans"/>
            </a:endParaRPr>
          </a:p>
        </p:txBody>
      </p:sp>
      <p:sp>
        <p:nvSpPr>
          <p:cNvPr id="705" name="Google Shape;705;p179"/>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15-20 min</a:t>
            </a:r>
            <a:endParaRPr sz="2000" b="1" i="0" u="none" strike="noStrike" cap="none">
              <a:solidFill>
                <a:srgbClr val="83AEFB"/>
              </a:solidFill>
              <a:latin typeface="DM Sans"/>
              <a:ea typeface="DM Sans"/>
              <a:cs typeface="DM Sans"/>
              <a:sym typeface="DM Sans"/>
            </a:endParaRPr>
          </a:p>
        </p:txBody>
      </p:sp>
      <p:sp>
        <p:nvSpPr>
          <p:cNvPr id="706" name="Google Shape;706;p179"/>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Pongamos en práctica algunos de los módulos vistos en los ejemplos</a:t>
            </a:r>
            <a:endParaRPr sz="2000" b="0" i="0" u="none" strike="noStrike" cap="none">
              <a:solidFill>
                <a:srgbClr val="999999"/>
              </a:solidFill>
              <a:latin typeface="DM Sans"/>
              <a:ea typeface="DM Sans"/>
              <a:cs typeface="DM Sans"/>
              <a:sym typeface="DM Sans"/>
            </a:endParaRPr>
          </a:p>
        </p:txBody>
      </p:sp>
    </p:spTree>
    <p:extLst>
      <p:ext uri="{BB962C8B-B14F-4D97-AF65-F5344CB8AC3E}">
        <p14:creationId xmlns:p14="http://schemas.microsoft.com/office/powerpoint/2010/main" val="3861990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grpSp>
        <p:nvGrpSpPr>
          <p:cNvPr id="711" name="Google Shape;711;p180"/>
          <p:cNvGrpSpPr/>
          <p:nvPr/>
        </p:nvGrpSpPr>
        <p:grpSpPr>
          <a:xfrm>
            <a:off x="457347" y="468298"/>
            <a:ext cx="431074" cy="431074"/>
            <a:chOff x="974706" y="2467173"/>
            <a:chExt cx="738900" cy="738900"/>
          </a:xfrm>
        </p:grpSpPr>
        <p:sp>
          <p:nvSpPr>
            <p:cNvPr id="712" name="Google Shape;712;p18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13" name="Google Shape;713;p180"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14" name="Google Shape;714;p180"/>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Utilización ES6-ES9</a:t>
            </a:r>
            <a:endParaRPr sz="4000" b="1" i="0" u="none" strike="noStrike" cap="none">
              <a:solidFill>
                <a:schemeClr val="dk1"/>
              </a:solidFill>
              <a:latin typeface="DM Sans"/>
              <a:ea typeface="DM Sans"/>
              <a:cs typeface="DM Sans"/>
              <a:sym typeface="DM Sans"/>
            </a:endParaRPr>
          </a:p>
        </p:txBody>
      </p:sp>
      <p:pic>
        <p:nvPicPr>
          <p:cNvPr id="715" name="Google Shape;715;p180"/>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716" name="Google Shape;716;p180"/>
          <p:cNvSpPr txBox="1"/>
          <p:nvPr/>
        </p:nvSpPr>
        <p:spPr>
          <a:xfrm>
            <a:off x="501450" y="2164625"/>
            <a:ext cx="82590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Descripción de la actividad. </a:t>
            </a: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Dados los objetos indicados en la siguiente diapositiva:</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Realizar una lista nueva  (array) que contenga todos los tipos de productos (no cantidades), consejo: utilizar </a:t>
            </a:r>
            <a:r>
              <a:rPr lang="es" sz="1350" b="1">
                <a:latin typeface="DM Sans"/>
                <a:ea typeface="DM Sans"/>
                <a:cs typeface="DM Sans"/>
                <a:sym typeface="DM Sans"/>
              </a:rPr>
              <a:t>Object.keys</a:t>
            </a:r>
            <a:r>
              <a:rPr lang="es" sz="1350">
                <a:latin typeface="DM Sans"/>
                <a:ea typeface="DM Sans"/>
                <a:cs typeface="DM Sans"/>
                <a:sym typeface="DM Sans"/>
              </a:rPr>
              <a:t> y </a:t>
            </a:r>
            <a:r>
              <a:rPr lang="es" sz="1350" b="1">
                <a:latin typeface="DM Sans"/>
                <a:ea typeface="DM Sans"/>
                <a:cs typeface="DM Sans"/>
                <a:sym typeface="DM Sans"/>
              </a:rPr>
              <a:t>Array.includes. </a:t>
            </a:r>
            <a:r>
              <a:rPr lang="es" sz="1350">
                <a:latin typeface="DM Sans"/>
                <a:ea typeface="DM Sans"/>
                <a:cs typeface="DM Sans"/>
                <a:sym typeface="DM Sans"/>
              </a:rPr>
              <a:t>Mostrar el array por consola.</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Posteriormente, obtener el total de productos vendidos por todos los objetos (utilizar </a:t>
            </a:r>
            <a:r>
              <a:rPr lang="es" sz="1350" b="1">
                <a:latin typeface="DM Sans"/>
                <a:ea typeface="DM Sans"/>
                <a:cs typeface="DM Sans"/>
                <a:sym typeface="DM Sans"/>
              </a:rPr>
              <a:t>Object.values)</a:t>
            </a:r>
            <a:endParaRPr sz="1350" b="1">
              <a:latin typeface="DM Sans"/>
              <a:ea typeface="DM Sans"/>
              <a:cs typeface="DM Sans"/>
              <a:sym typeface="DM Sans"/>
            </a:endParaRPr>
          </a:p>
        </p:txBody>
      </p:sp>
      <p:sp>
        <p:nvSpPr>
          <p:cNvPr id="717" name="Google Shape;717;p180"/>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2501362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81"/>
          <p:cNvSpPr txBox="1"/>
          <p:nvPr/>
        </p:nvSpPr>
        <p:spPr>
          <a:xfrm>
            <a:off x="464850" y="309600"/>
            <a:ext cx="8214300" cy="4122000"/>
          </a:xfrm>
          <a:prstGeom prst="rect">
            <a:avLst/>
          </a:prstGeom>
          <a:solidFill>
            <a:srgbClr val="1E1E1E"/>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300"/>
              <a:buFont typeface="Arial"/>
              <a:buNone/>
            </a:pPr>
            <a:r>
              <a:rPr lang="es" sz="1300" b="0" i="0" u="none" strike="noStrike" cap="none">
                <a:solidFill>
                  <a:srgbClr val="569CD6"/>
                </a:solidFill>
                <a:highlight>
                  <a:srgbClr val="1E1E1E"/>
                </a:highlight>
                <a:latin typeface="Courier New"/>
                <a:ea typeface="Courier New"/>
                <a:cs typeface="Courier New"/>
                <a:sym typeface="Courier New"/>
              </a:rPr>
              <a:t>const</a:t>
            </a:r>
            <a:r>
              <a:rPr lang="es" sz="1300" b="0" i="0" u="none" strike="noStrike" cap="none">
                <a:solidFill>
                  <a:srgbClr val="D4D4D4"/>
                </a:solidFill>
                <a:highlight>
                  <a:srgbClr val="1E1E1E"/>
                </a:highlight>
                <a:latin typeface="Courier New"/>
                <a:ea typeface="Courier New"/>
                <a:cs typeface="Courier New"/>
                <a:sym typeface="Courier New"/>
              </a:rPr>
              <a:t> </a:t>
            </a:r>
            <a:r>
              <a:rPr lang="es" sz="1300">
                <a:solidFill>
                  <a:srgbClr val="9CDCFE"/>
                </a:solidFill>
                <a:highlight>
                  <a:srgbClr val="1E1E1E"/>
                </a:highlight>
                <a:latin typeface="Courier New"/>
                <a:ea typeface="Courier New"/>
                <a:cs typeface="Courier New"/>
                <a:sym typeface="Courier New"/>
              </a:rPr>
              <a:t>objetos =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manzanas:3,</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peras:2,</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carne:1,</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jugos:5,</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dulces:2</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manzanas:1,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sandias:1,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huevos:6,</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jugos:1,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panes:4</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a:t>
            </a:r>
            <a:endParaRPr sz="1300">
              <a:solidFill>
                <a:srgbClr val="9CDCFE"/>
              </a:solidFill>
              <a:highlight>
                <a:srgbClr val="1E1E1E"/>
              </a:highlight>
              <a:latin typeface="Courier New"/>
              <a:ea typeface="Courier New"/>
              <a:cs typeface="Courier New"/>
              <a:sym typeface="Courier New"/>
            </a:endParaRPr>
          </a:p>
        </p:txBody>
      </p:sp>
    </p:spTree>
    <p:extLst>
      <p:ext uri="{BB962C8B-B14F-4D97-AF65-F5344CB8AC3E}">
        <p14:creationId xmlns:p14="http://schemas.microsoft.com/office/powerpoint/2010/main" val="3564471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20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205"/>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Google Shape;910;p206" title="Hashtag &quot;democratizando la educación&quot;"/>
          <p:cNvPicPr preferRelativeResize="0"/>
          <p:nvPr/>
        </p:nvPicPr>
        <p:blipFill rotWithShape="1">
          <a:blip r:embed="rId3">
            <a:alphaModFix/>
          </a:blip>
          <a:srcRect/>
          <a:stretch/>
        </p:blipFill>
        <p:spPr>
          <a:xfrm>
            <a:off x="1609675" y="2410500"/>
            <a:ext cx="5924650" cy="322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163"/>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Repaso</a:t>
            </a:r>
            <a:endParaRPr sz="3500" b="1">
              <a:solidFill>
                <a:srgbClr val="EAFF6A"/>
              </a:solidFill>
              <a:latin typeface="DM Sans"/>
              <a:ea typeface="DM Sans"/>
              <a:cs typeface="DM Sans"/>
              <a:sym typeface="DM Sans"/>
            </a:endParaRPr>
          </a:p>
        </p:txBody>
      </p:sp>
      <p:grpSp>
        <p:nvGrpSpPr>
          <p:cNvPr id="576" name="Google Shape;576;p163"/>
          <p:cNvGrpSpPr/>
          <p:nvPr/>
        </p:nvGrpSpPr>
        <p:grpSpPr>
          <a:xfrm>
            <a:off x="473351" y="619523"/>
            <a:ext cx="738900" cy="738900"/>
            <a:chOff x="473351" y="619523"/>
            <a:chExt cx="738900" cy="738900"/>
          </a:xfrm>
        </p:grpSpPr>
        <p:sp>
          <p:nvSpPr>
            <p:cNvPr id="577" name="Google Shape;577;p163"/>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8" name="Google Shape;578;p163"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580" name="Google Shape;580;p163"/>
          <p:cNvSpPr txBox="1"/>
          <p:nvPr/>
        </p:nvSpPr>
        <p:spPr>
          <a:xfrm>
            <a:off x="783772" y="1943709"/>
            <a:ext cx="7550903" cy="807883"/>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chemeClr val="accent6"/>
              </a:buClr>
              <a:buSzPts val="1350"/>
              <a:buFont typeface="DM Sans"/>
              <a:buChar char="✓"/>
            </a:pPr>
            <a:r>
              <a:rPr lang="es" sz="1350" dirty="0">
                <a:solidFill>
                  <a:schemeClr val="lt1"/>
                </a:solidFill>
                <a:latin typeface="DM Sans"/>
                <a:ea typeface="DM Sans"/>
                <a:cs typeface="DM Sans"/>
                <a:sym typeface="DM Sans"/>
              </a:rPr>
              <a:t>ECMAScript definirá los estándares y funcionalidades que tendrá el lenguaje de programación javascript, con el fin de que los navegadores se ajusten a ello y pueda existir una compatibilidad más controlada.</a:t>
            </a:r>
            <a:endParaRPr sz="1350" dirty="0">
              <a:solidFill>
                <a:schemeClr val="lt1"/>
              </a:solidFill>
              <a:latin typeface="DM Sans"/>
              <a:ea typeface="DM Sans"/>
              <a:cs typeface="DM Sans"/>
              <a:sym typeface="DM Sans"/>
            </a:endParaRPr>
          </a:p>
        </p:txBody>
      </p:sp>
      <p:sp>
        <p:nvSpPr>
          <p:cNvPr id="3" name="CuadroTexto 2">
            <a:extLst>
              <a:ext uri="{FF2B5EF4-FFF2-40B4-BE49-F238E27FC236}">
                <a16:creationId xmlns:a16="http://schemas.microsoft.com/office/drawing/2014/main" id="{CBB38FE7-D36B-8252-6940-C6F48D16DBCE}"/>
              </a:ext>
            </a:extLst>
          </p:cNvPr>
          <p:cNvSpPr txBox="1"/>
          <p:nvPr/>
        </p:nvSpPr>
        <p:spPr>
          <a:xfrm>
            <a:off x="2724290" y="3469337"/>
            <a:ext cx="3257120" cy="523220"/>
          </a:xfrm>
          <a:prstGeom prst="rect">
            <a:avLst/>
          </a:prstGeom>
          <a:noFill/>
        </p:spPr>
        <p:txBody>
          <a:bodyPr wrap="square">
            <a:spAutoFit/>
          </a:bodyPr>
          <a:lstStyle/>
          <a:p>
            <a:r>
              <a:rPr lang="es-AR" b="1" dirty="0">
                <a:solidFill>
                  <a:schemeClr val="bg1"/>
                </a:solidFill>
                <a:hlinkClick r:id="rId4"/>
              </a:rPr>
              <a:t>https://www.ecma-international.org/</a:t>
            </a:r>
            <a:endParaRPr lang="es-AR" b="1" dirty="0">
              <a:solidFill>
                <a:schemeClr val="bg1"/>
              </a:solidFill>
            </a:endParaRPr>
          </a:p>
          <a:p>
            <a:endParaRPr lang="es-AR" b="1"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16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Punto de partida: ES6</a:t>
            </a:r>
            <a:endParaRPr sz="4000" b="1">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166"/>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ECMAScript 6</a:t>
            </a:r>
            <a:endParaRPr sz="4000" b="1" i="0" u="none" strike="noStrike" cap="none">
              <a:solidFill>
                <a:schemeClr val="dk1"/>
              </a:solidFill>
              <a:latin typeface="DM Sans"/>
              <a:ea typeface="DM Sans"/>
              <a:cs typeface="DM Sans"/>
              <a:sym typeface="DM Sans"/>
            </a:endParaRPr>
          </a:p>
        </p:txBody>
      </p:sp>
      <p:sp>
        <p:nvSpPr>
          <p:cNvPr id="607" name="Google Shape;607;p166"/>
          <p:cNvSpPr txBox="1"/>
          <p:nvPr/>
        </p:nvSpPr>
        <p:spPr>
          <a:xfrm>
            <a:off x="473350" y="1502538"/>
            <a:ext cx="38346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Desde ES5 en 2009, hubo un largo período de tiempo en el cual no hubo grandes actualizaciones en los estándares del lenguaje. Hasta ECMAScript 6 en 2015, el cual supuso una revolución en el lenguaje debido a sus grandes cambios.</a:t>
            </a:r>
            <a:endParaRPr sz="1350" b="1" i="0" u="none" strike="noStrike" cap="none">
              <a:solidFill>
                <a:srgbClr val="000000"/>
              </a:solidFill>
              <a:latin typeface="DM Sans"/>
              <a:ea typeface="DM Sans"/>
              <a:cs typeface="DM Sans"/>
              <a:sym typeface="DM Sans"/>
            </a:endParaRPr>
          </a:p>
        </p:txBody>
      </p:sp>
      <p:sp>
        <p:nvSpPr>
          <p:cNvPr id="608" name="Google Shape;608;p166"/>
          <p:cNvSpPr txBox="1"/>
          <p:nvPr/>
        </p:nvSpPr>
        <p:spPr>
          <a:xfrm>
            <a:off x="4527575" y="1502538"/>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salida de ES6 marcó un antes y un después en la historia del lenguaje, ya que a partir de éste se lo comenzó a considerar una implementación “moderna”.</a:t>
            </a:r>
            <a:endParaRPr sz="1350" i="0" u="none" strike="noStrike" cap="none">
              <a:solidFill>
                <a:srgbClr val="000000"/>
              </a:solidFill>
              <a:latin typeface="DM Sans"/>
              <a:ea typeface="DM Sans"/>
              <a:cs typeface="DM Sans"/>
              <a:sym typeface="DM Sans"/>
            </a:endParaRPr>
          </a:p>
        </p:txBody>
      </p:sp>
      <p:pic>
        <p:nvPicPr>
          <p:cNvPr id="2" name="Google Shape;621;p168">
            <a:extLst>
              <a:ext uri="{FF2B5EF4-FFF2-40B4-BE49-F238E27FC236}">
                <a16:creationId xmlns:a16="http://schemas.microsoft.com/office/drawing/2014/main" id="{E63E4310-CF8E-DA9A-C2D6-D99BF4D044F3}"/>
              </a:ext>
            </a:extLst>
          </p:cNvPr>
          <p:cNvPicPr preferRelativeResize="0"/>
          <p:nvPr/>
        </p:nvPicPr>
        <p:blipFill>
          <a:blip r:embed="rId3">
            <a:alphaModFix/>
          </a:blip>
          <a:stretch>
            <a:fillRect/>
          </a:stretch>
        </p:blipFill>
        <p:spPr>
          <a:xfrm>
            <a:off x="3968643" y="2927885"/>
            <a:ext cx="3475172" cy="16300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167"/>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Javascript y ES7</a:t>
            </a:r>
            <a:endParaRPr sz="4000" b="1">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168"/>
          <p:cNvSpPr txBox="1"/>
          <p:nvPr/>
        </p:nvSpPr>
        <p:spPr>
          <a:xfrm>
            <a:off x="549525" y="782825"/>
            <a:ext cx="5712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hay de nuevo?</a:t>
            </a:r>
            <a:endParaRPr sz="4000" b="1" i="0" u="none" strike="noStrike" cap="none">
              <a:solidFill>
                <a:schemeClr val="dk1"/>
              </a:solidFill>
              <a:latin typeface="DM Sans"/>
              <a:ea typeface="DM Sans"/>
              <a:cs typeface="DM Sans"/>
              <a:sym typeface="DM Sans"/>
            </a:endParaRPr>
          </a:p>
        </p:txBody>
      </p:sp>
      <p:pic>
        <p:nvPicPr>
          <p:cNvPr id="619" name="Google Shape;619;p168"/>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620" name="Google Shape;620;p168"/>
          <p:cNvSpPr txBox="1"/>
          <p:nvPr/>
        </p:nvSpPr>
        <p:spPr>
          <a:xfrm>
            <a:off x="601050" y="1885800"/>
            <a:ext cx="41097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Las principales funcionalidades de este release son:</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Se introduce el operador </a:t>
            </a:r>
            <a:r>
              <a:rPr lang="es" sz="1350" b="1">
                <a:latin typeface="DM Sans"/>
                <a:ea typeface="DM Sans"/>
                <a:cs typeface="DM Sans"/>
                <a:sym typeface="DM Sans"/>
              </a:rPr>
              <a:t>exponencial **</a:t>
            </a:r>
            <a:r>
              <a:rPr lang="es" sz="1350">
                <a:latin typeface="DM Sans"/>
                <a:ea typeface="DM Sans"/>
                <a:cs typeface="DM Sans"/>
                <a:sym typeface="DM Sans"/>
              </a:rPr>
              <a:t>, independizándose poco a poco de la librería Math.</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Manejo de </a:t>
            </a:r>
            <a:r>
              <a:rPr lang="es" sz="1350" b="1">
                <a:latin typeface="DM Sans"/>
                <a:ea typeface="DM Sans"/>
                <a:cs typeface="DM Sans"/>
                <a:sym typeface="DM Sans"/>
              </a:rPr>
              <a:t>array includes. </a:t>
            </a:r>
            <a:r>
              <a:rPr lang="es" sz="1350">
                <a:latin typeface="DM Sans"/>
                <a:ea typeface="DM Sans"/>
                <a:cs typeface="DM Sans"/>
                <a:sym typeface="DM Sans"/>
              </a:rPr>
              <a:t>Éste nos permitirá saber si algún elemento existe dentro del arreglo.</a:t>
            </a:r>
            <a:endParaRPr sz="1350">
              <a:latin typeface="DM Sans"/>
              <a:ea typeface="DM Sans"/>
              <a:cs typeface="DM Sans"/>
              <a:sym typeface="DM Sans"/>
            </a:endParaRPr>
          </a:p>
        </p:txBody>
      </p:sp>
      <p:pic>
        <p:nvPicPr>
          <p:cNvPr id="621" name="Google Shape;621;p168"/>
          <p:cNvPicPr preferRelativeResize="0"/>
          <p:nvPr/>
        </p:nvPicPr>
        <p:blipFill>
          <a:blip r:embed="rId4">
            <a:alphaModFix/>
          </a:blip>
          <a:stretch>
            <a:fillRect/>
          </a:stretch>
        </p:blipFill>
        <p:spPr>
          <a:xfrm>
            <a:off x="5096175" y="2150988"/>
            <a:ext cx="3475172" cy="16300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170"/>
          <p:cNvSpPr txBox="1"/>
          <p:nvPr/>
        </p:nvSpPr>
        <p:spPr>
          <a:xfrm>
            <a:off x="270475" y="345975"/>
            <a:ext cx="85983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Ejemplo de uso de ** y  Array.includes</a:t>
            </a:r>
            <a:endParaRPr sz="3500" b="1">
              <a:solidFill>
                <a:schemeClr val="lt1"/>
              </a:solidFill>
              <a:latin typeface="DM Sans"/>
              <a:ea typeface="DM Sans"/>
              <a:cs typeface="DM Sans"/>
              <a:sym typeface="DM Sans"/>
            </a:endParaRPr>
          </a:p>
        </p:txBody>
      </p:sp>
      <p:pic>
        <p:nvPicPr>
          <p:cNvPr id="636" name="Google Shape;636;p170"/>
          <p:cNvPicPr preferRelativeResize="0"/>
          <p:nvPr/>
        </p:nvPicPr>
        <p:blipFill>
          <a:blip r:embed="rId3">
            <a:alphaModFix/>
          </a:blip>
          <a:stretch>
            <a:fillRect/>
          </a:stretch>
        </p:blipFill>
        <p:spPr>
          <a:xfrm>
            <a:off x="422275" y="1014500"/>
            <a:ext cx="8374701" cy="3369774"/>
          </a:xfrm>
          <a:prstGeom prst="rect">
            <a:avLst/>
          </a:prstGeom>
          <a:noFill/>
          <a:ln>
            <a:noFill/>
          </a:ln>
        </p:spPr>
      </p:pic>
      <p:sp>
        <p:nvSpPr>
          <p:cNvPr id="637" name="Google Shape;637;p170"/>
          <p:cNvSpPr txBox="1"/>
          <p:nvPr/>
        </p:nvSpPr>
        <p:spPr>
          <a:xfrm>
            <a:off x="170450" y="4696650"/>
            <a:ext cx="7618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sz="1100">
              <a:solidFill>
                <a:srgbClr val="999999"/>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2667</TotalTime>
  <Words>1597</Words>
  <Application>Microsoft Office PowerPoint</Application>
  <PresentationFormat>Presentación en pantalla (16:9)</PresentationFormat>
  <Paragraphs>142</Paragraphs>
  <Slides>35</Slides>
  <Notes>35</Notes>
  <HiddenSlides>0</HiddenSlides>
  <MMClips>0</MMClips>
  <ScaleCrop>false</ScaleCrop>
  <HeadingPairs>
    <vt:vector size="6" baseType="variant">
      <vt:variant>
        <vt:lpstr>Fuentes usadas</vt:lpstr>
      </vt:variant>
      <vt:variant>
        <vt:i4>5</vt:i4>
      </vt:variant>
      <vt:variant>
        <vt:lpstr>Tema</vt:lpstr>
      </vt:variant>
      <vt:variant>
        <vt:i4>4</vt:i4>
      </vt:variant>
      <vt:variant>
        <vt:lpstr>Títulos de diapositiva</vt:lpstr>
      </vt:variant>
      <vt:variant>
        <vt:i4>35</vt:i4>
      </vt:variant>
    </vt:vector>
  </HeadingPairs>
  <TitlesOfParts>
    <vt:vector size="44" baseType="lpstr">
      <vt:lpstr>DM Sans</vt:lpstr>
      <vt:lpstr>Arial</vt:lpstr>
      <vt:lpstr>Helvetica Neue Light</vt:lpstr>
      <vt:lpstr>Anton</vt:lpstr>
      <vt:lpstr>Courier New</vt:lpstr>
      <vt:lpstr>Simple Light</vt:lpstr>
      <vt:lpstr>Coderhouse</vt:lpstr>
      <vt:lpstr>Coder</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Diego R. Polverelli</dc:creator>
  <cp:lastModifiedBy>Diego R. Polverelli</cp:lastModifiedBy>
  <cp:revision>27</cp:revision>
  <dcterms:modified xsi:type="dcterms:W3CDTF">2023-08-07T23:31:25Z</dcterms:modified>
</cp:coreProperties>
</file>